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0" autoAdjust="0"/>
    <p:restoredTop sz="94660"/>
  </p:normalViewPr>
  <p:slideViewPr>
    <p:cSldViewPr>
      <p:cViewPr varScale="1">
        <p:scale>
          <a:sx n="68" d="100"/>
          <a:sy n="68" d="100"/>
        </p:scale>
        <p:origin x="-5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E0722-8119-44B4-A8B4-69DC3C274D27}" type="datetimeFigureOut">
              <a:rPr lang="fr-FR" smtClean="0"/>
              <a:t>02/02/2016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C60F4A-8F80-4535-8772-B56F9218A6FE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60F4A-8F80-4535-8772-B56F9218A6FE}" type="slidenum">
              <a:rPr lang="fr-FR" smtClean="0"/>
              <a:t>6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D12A1-9900-40A3-9D57-7216C8D7926F}" type="datetimeFigureOut">
              <a:rPr lang="fr-FR" smtClean="0"/>
              <a:t>02/02/2016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EB86B-435D-4F27-B213-9435915385B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D12A1-9900-40A3-9D57-7216C8D7926F}" type="datetimeFigureOut">
              <a:rPr lang="fr-FR" smtClean="0"/>
              <a:t>02/02/2016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EB86B-435D-4F27-B213-9435915385B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D12A1-9900-40A3-9D57-7216C8D7926F}" type="datetimeFigureOut">
              <a:rPr lang="fr-FR" smtClean="0"/>
              <a:t>02/02/2016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EB86B-435D-4F27-B213-9435915385B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D12A1-9900-40A3-9D57-7216C8D7926F}" type="datetimeFigureOut">
              <a:rPr lang="fr-FR" smtClean="0"/>
              <a:t>02/02/2016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EB86B-435D-4F27-B213-9435915385B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D12A1-9900-40A3-9D57-7216C8D7926F}" type="datetimeFigureOut">
              <a:rPr lang="fr-FR" smtClean="0"/>
              <a:t>02/02/2016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EB86B-435D-4F27-B213-9435915385B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D12A1-9900-40A3-9D57-7216C8D7926F}" type="datetimeFigureOut">
              <a:rPr lang="fr-FR" smtClean="0"/>
              <a:t>02/02/2016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EB86B-435D-4F27-B213-9435915385B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D12A1-9900-40A3-9D57-7216C8D7926F}" type="datetimeFigureOut">
              <a:rPr lang="fr-FR" smtClean="0"/>
              <a:t>02/02/2016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EB86B-435D-4F27-B213-9435915385B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D12A1-9900-40A3-9D57-7216C8D7926F}" type="datetimeFigureOut">
              <a:rPr lang="fr-FR" smtClean="0"/>
              <a:t>02/02/2016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EB86B-435D-4F27-B213-9435915385B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D12A1-9900-40A3-9D57-7216C8D7926F}" type="datetimeFigureOut">
              <a:rPr lang="fr-FR" smtClean="0"/>
              <a:t>02/02/2016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EB86B-435D-4F27-B213-9435915385B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D12A1-9900-40A3-9D57-7216C8D7926F}" type="datetimeFigureOut">
              <a:rPr lang="fr-FR" smtClean="0"/>
              <a:t>02/02/2016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EB86B-435D-4F27-B213-9435915385B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D12A1-9900-40A3-9D57-7216C8D7926F}" type="datetimeFigureOut">
              <a:rPr lang="fr-FR" smtClean="0"/>
              <a:t>02/02/2016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EB86B-435D-4F27-B213-9435915385B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D12A1-9900-40A3-9D57-7216C8D7926F}" type="datetimeFigureOut">
              <a:rPr lang="fr-FR" smtClean="0"/>
              <a:t>02/02/2016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EB86B-435D-4F27-B213-9435915385BD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Lemaitre2013.pn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7030A0"/>
                </a:solidFill>
                <a:latin typeface="Comic Sans MS" pitchFamily="66" charset="0"/>
              </a:rPr>
              <a:t>PRIX ATTRAP’CŒUR 2016</a:t>
            </a:r>
            <a:endParaRPr lang="fr-FR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pic>
        <p:nvPicPr>
          <p:cNvPr id="6" name="Espace réservé du contenu 5" descr="logo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43808" y="1196752"/>
            <a:ext cx="3657810" cy="5288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7030A0"/>
                </a:solidFill>
                <a:latin typeface="Comic Sans MS" pitchFamily="66" charset="0"/>
              </a:rPr>
              <a:t>Les lycées participants</a:t>
            </a:r>
            <a:endParaRPr lang="fr-FR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556792"/>
            <a:ext cx="8712968" cy="4525963"/>
          </a:xfrm>
        </p:spPr>
        <p:txBody>
          <a:bodyPr/>
          <a:lstStyle/>
          <a:p>
            <a:endParaRPr lang="fr-FR" b="1" dirty="0" smtClean="0">
              <a:solidFill>
                <a:srgbClr val="7030A0"/>
              </a:solidFill>
            </a:endParaRPr>
          </a:p>
          <a:p>
            <a:r>
              <a:rPr lang="fr-FR" b="1" dirty="0" smtClean="0">
                <a:solidFill>
                  <a:srgbClr val="7030A0"/>
                </a:solidFill>
                <a:latin typeface="Comic Sans MS" pitchFamily="66" charset="0"/>
              </a:rPr>
              <a:t>2</a:t>
            </a:r>
            <a:r>
              <a:rPr lang="fr-FR" b="1" baseline="30000" dirty="0" smtClean="0">
                <a:solidFill>
                  <a:srgbClr val="7030A0"/>
                </a:solidFill>
                <a:latin typeface="Comic Sans MS" pitchFamily="66" charset="0"/>
              </a:rPr>
              <a:t>nde</a:t>
            </a:r>
            <a:r>
              <a:rPr lang="fr-FR" b="1" dirty="0" smtClean="0">
                <a:solidFill>
                  <a:srgbClr val="7030A0"/>
                </a:solidFill>
                <a:latin typeface="Comic Sans MS" pitchFamily="66" charset="0"/>
              </a:rPr>
              <a:t> 2 et 5 (enseignement d’exploration)</a:t>
            </a:r>
          </a:p>
          <a:p>
            <a:pPr>
              <a:buNone/>
            </a:pPr>
            <a:r>
              <a:rPr lang="fr-FR" b="1" dirty="0">
                <a:solidFill>
                  <a:srgbClr val="7030A0"/>
                </a:solidFill>
                <a:latin typeface="Comic Sans MS" pitchFamily="66" charset="0"/>
              </a:rPr>
              <a:t>	</a:t>
            </a:r>
            <a:r>
              <a:rPr lang="fr-FR" b="1" dirty="0" smtClean="0">
                <a:solidFill>
                  <a:srgbClr val="7030A0"/>
                </a:solidFill>
                <a:latin typeface="Comic Sans MS" pitchFamily="66" charset="0"/>
              </a:rPr>
              <a:t>		Lycée Alain – Le Vésinet</a:t>
            </a:r>
          </a:p>
          <a:p>
            <a:pPr>
              <a:buFont typeface="Arial" charset="0"/>
              <a:buChar char="•"/>
            </a:pPr>
            <a:r>
              <a:rPr lang="fr-FR" b="1" dirty="0" smtClean="0">
                <a:solidFill>
                  <a:srgbClr val="7030A0"/>
                </a:solidFill>
                <a:latin typeface="Comic Sans MS" pitchFamily="66" charset="0"/>
              </a:rPr>
              <a:t>2</a:t>
            </a:r>
            <a:r>
              <a:rPr lang="fr-FR" b="1" baseline="30000" dirty="0" smtClean="0">
                <a:solidFill>
                  <a:srgbClr val="7030A0"/>
                </a:solidFill>
                <a:latin typeface="Comic Sans MS" pitchFamily="66" charset="0"/>
              </a:rPr>
              <a:t>nde</a:t>
            </a:r>
            <a:r>
              <a:rPr lang="fr-FR" b="1" dirty="0" smtClean="0">
                <a:solidFill>
                  <a:srgbClr val="7030A0"/>
                </a:solidFill>
                <a:latin typeface="Comic Sans MS" pitchFamily="66" charset="0"/>
              </a:rPr>
              <a:t> 	Lycée Le Corbusier – Poissy</a:t>
            </a:r>
          </a:p>
          <a:p>
            <a:pPr>
              <a:buFont typeface="Arial" charset="0"/>
              <a:buChar char="•"/>
            </a:pPr>
            <a:r>
              <a:rPr lang="fr-FR" b="1" dirty="0" smtClean="0">
                <a:solidFill>
                  <a:srgbClr val="7030A0"/>
                </a:solidFill>
                <a:latin typeface="Comic Sans MS" pitchFamily="66" charset="0"/>
              </a:rPr>
              <a:t>2</a:t>
            </a:r>
            <a:r>
              <a:rPr lang="fr-FR" b="1" baseline="30000" dirty="0" smtClean="0">
                <a:solidFill>
                  <a:srgbClr val="7030A0"/>
                </a:solidFill>
                <a:latin typeface="Comic Sans MS" pitchFamily="66" charset="0"/>
              </a:rPr>
              <a:t>nde</a:t>
            </a:r>
            <a:r>
              <a:rPr lang="fr-FR" b="1" dirty="0" smtClean="0">
                <a:solidFill>
                  <a:srgbClr val="7030A0"/>
                </a:solidFill>
                <a:latin typeface="Comic Sans MS" pitchFamily="66" charset="0"/>
              </a:rPr>
              <a:t> 	Lycée JB </a:t>
            </a:r>
            <a:r>
              <a:rPr lang="fr-FR" b="1" dirty="0" err="1" smtClean="0">
                <a:solidFill>
                  <a:srgbClr val="7030A0"/>
                </a:solidFill>
                <a:latin typeface="Comic Sans MS" pitchFamily="66" charset="0"/>
              </a:rPr>
              <a:t>Poquelin</a:t>
            </a:r>
            <a:r>
              <a:rPr lang="fr-FR" b="1" dirty="0" smtClean="0">
                <a:solidFill>
                  <a:srgbClr val="7030A0"/>
                </a:solidFill>
                <a:latin typeface="Comic Sans MS" pitchFamily="66" charset="0"/>
              </a:rPr>
              <a:t> – </a:t>
            </a:r>
            <a:r>
              <a:rPr lang="fr-FR" sz="2800" b="1" dirty="0" smtClean="0">
                <a:solidFill>
                  <a:srgbClr val="7030A0"/>
                </a:solidFill>
                <a:latin typeface="Comic Sans MS" pitchFamily="66" charset="0"/>
              </a:rPr>
              <a:t>Saint-				Germain-en-Laye</a:t>
            </a:r>
          </a:p>
          <a:p>
            <a:pPr>
              <a:buFont typeface="Arial" charset="0"/>
              <a:buChar char="•"/>
            </a:pPr>
            <a:r>
              <a:rPr lang="fr-FR" b="1" dirty="0" smtClean="0">
                <a:solidFill>
                  <a:srgbClr val="7030A0"/>
                </a:solidFill>
                <a:latin typeface="Comic Sans MS" pitchFamily="66" charset="0"/>
              </a:rPr>
              <a:t>2</a:t>
            </a:r>
            <a:r>
              <a:rPr lang="fr-FR" b="1" baseline="30000" dirty="0" smtClean="0">
                <a:solidFill>
                  <a:srgbClr val="7030A0"/>
                </a:solidFill>
                <a:latin typeface="Comic Sans MS" pitchFamily="66" charset="0"/>
              </a:rPr>
              <a:t>nde</a:t>
            </a:r>
            <a:r>
              <a:rPr lang="fr-FR" b="1" dirty="0" smtClean="0">
                <a:solidFill>
                  <a:srgbClr val="7030A0"/>
                </a:solidFill>
                <a:latin typeface="Comic Sans MS" pitchFamily="66" charset="0"/>
              </a:rPr>
              <a:t> 2	Lycée Evariste Galois - 				Sartrouville</a:t>
            </a:r>
            <a:endParaRPr lang="fr-FR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7030A0"/>
                </a:solidFill>
                <a:latin typeface="Comic Sans MS" pitchFamily="66" charset="0"/>
              </a:rPr>
              <a:t>Les livres sélectionnés</a:t>
            </a:r>
            <a:endParaRPr lang="fr-FR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r>
              <a:rPr lang="fr-FR" dirty="0" err="1" smtClean="0">
                <a:solidFill>
                  <a:srgbClr val="7030A0"/>
                </a:solidFill>
                <a:latin typeface="Comic Sans MS" pitchFamily="66" charset="0"/>
              </a:rPr>
              <a:t>Toine</a:t>
            </a:r>
            <a:r>
              <a:rPr lang="fr-FR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fr-FR" dirty="0" err="1" smtClean="0">
                <a:solidFill>
                  <a:srgbClr val="7030A0"/>
                </a:solidFill>
                <a:latin typeface="Comic Sans MS" pitchFamily="66" charset="0"/>
              </a:rPr>
              <a:t>Heijmans</a:t>
            </a:r>
            <a:r>
              <a:rPr lang="fr-FR" dirty="0" smtClean="0">
                <a:solidFill>
                  <a:srgbClr val="7030A0"/>
                </a:solidFill>
                <a:latin typeface="Comic Sans MS" pitchFamily="66" charset="0"/>
              </a:rPr>
              <a:t>. </a:t>
            </a:r>
            <a:r>
              <a:rPr lang="fr-FR" i="1" dirty="0" smtClean="0">
                <a:solidFill>
                  <a:srgbClr val="7030A0"/>
                </a:solidFill>
                <a:latin typeface="Comic Sans MS" pitchFamily="66" charset="0"/>
              </a:rPr>
              <a:t>En mer</a:t>
            </a:r>
            <a:r>
              <a:rPr lang="fr-FR" dirty="0" smtClean="0">
                <a:solidFill>
                  <a:srgbClr val="7030A0"/>
                </a:solidFill>
                <a:latin typeface="Comic Sans MS" pitchFamily="66" charset="0"/>
              </a:rPr>
              <a:t>. 10/18</a:t>
            </a:r>
          </a:p>
        </p:txBody>
      </p:sp>
      <p:pic>
        <p:nvPicPr>
          <p:cNvPr id="4" name="il_fi" descr="http://www.10-18.fr/livres-poche/wp-content/uploads/2014/07/EnM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5868144" y="1916832"/>
            <a:ext cx="2638168" cy="43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l_fi" descr="http://cdn.welingelichtekringen.nl/wp-content/uploads/2013/11/heijmans-wint-grote-franse-literatuurprijs1384272008-584x340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827584" y="2348880"/>
            <a:ext cx="4482000" cy="2609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7030A0"/>
                </a:solidFill>
                <a:latin typeface="Comic Sans MS" pitchFamily="66" charset="0"/>
              </a:rPr>
              <a:t>Les livres sélectionnés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>
                <a:solidFill>
                  <a:srgbClr val="7030A0"/>
                </a:solidFill>
                <a:latin typeface="Comic Sans MS" pitchFamily="66" charset="0"/>
              </a:rPr>
              <a:t>Maylis</a:t>
            </a:r>
            <a:r>
              <a:rPr lang="fr-FR" dirty="0" smtClean="0">
                <a:solidFill>
                  <a:srgbClr val="7030A0"/>
                </a:solidFill>
                <a:latin typeface="Comic Sans MS" pitchFamily="66" charset="0"/>
              </a:rPr>
              <a:t> de </a:t>
            </a:r>
            <a:r>
              <a:rPr lang="fr-FR" dirty="0" err="1" smtClean="0">
                <a:solidFill>
                  <a:srgbClr val="7030A0"/>
                </a:solidFill>
                <a:latin typeface="Comic Sans MS" pitchFamily="66" charset="0"/>
              </a:rPr>
              <a:t>Kerangal</a:t>
            </a:r>
            <a:r>
              <a:rPr lang="fr-FR" dirty="0" smtClean="0">
                <a:solidFill>
                  <a:srgbClr val="7030A0"/>
                </a:solidFill>
                <a:latin typeface="Comic Sans MS" pitchFamily="66" charset="0"/>
              </a:rPr>
              <a:t>. </a:t>
            </a:r>
            <a:r>
              <a:rPr lang="fr-FR" i="1" dirty="0" smtClean="0">
                <a:solidFill>
                  <a:srgbClr val="7030A0"/>
                </a:solidFill>
                <a:latin typeface="Comic Sans MS" pitchFamily="66" charset="0"/>
              </a:rPr>
              <a:t>Réparer les vivants</a:t>
            </a:r>
            <a:r>
              <a:rPr lang="fr-FR" dirty="0" smtClean="0">
                <a:solidFill>
                  <a:srgbClr val="7030A0"/>
                </a:solidFill>
                <a:latin typeface="Comic Sans MS" pitchFamily="66" charset="0"/>
              </a:rPr>
              <a:t>. 					Gallimard</a:t>
            </a:r>
            <a:endParaRPr lang="fr-FR" dirty="0">
              <a:solidFill>
                <a:srgbClr val="7030A0"/>
              </a:solidFill>
              <a:latin typeface="Comic Sans MS" pitchFamily="66" charset="0"/>
            </a:endParaRPr>
          </a:p>
        </p:txBody>
      </p:sp>
      <p:pic>
        <p:nvPicPr>
          <p:cNvPr id="4" name="il_fi" descr="http://re.llb.be/image/8e/555ee5733570fde9b35b988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355976" y="2996952"/>
            <a:ext cx="4413600" cy="220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 4" descr="http://www.gallimard.fr/var/storage/images/product/fd9/product_9782070462360_195x320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348880"/>
            <a:ext cx="2261520" cy="376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7030A0"/>
                </a:solidFill>
                <a:latin typeface="Comic Sans MS" pitchFamily="66" charset="0"/>
              </a:rPr>
              <a:t>Les livres sélectionnés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7030A0"/>
                </a:solidFill>
                <a:latin typeface="Comic Sans MS" pitchFamily="66" charset="0"/>
              </a:rPr>
              <a:t>Pierre Lemaître</a:t>
            </a:r>
            <a:r>
              <a:rPr lang="fr-FR" i="1" dirty="0" smtClean="0">
                <a:solidFill>
                  <a:srgbClr val="7030A0"/>
                </a:solidFill>
                <a:latin typeface="Comic Sans MS" pitchFamily="66" charset="0"/>
              </a:rPr>
              <a:t>. Rosy &amp; John</a:t>
            </a:r>
            <a:r>
              <a:rPr lang="fr-FR" dirty="0" smtClean="0">
                <a:solidFill>
                  <a:srgbClr val="7030A0"/>
                </a:solidFill>
                <a:latin typeface="Comic Sans MS" pitchFamily="66" charset="0"/>
              </a:rPr>
              <a:t>.</a:t>
            </a:r>
          </a:p>
          <a:p>
            <a:pPr>
              <a:buNone/>
            </a:pPr>
            <a:r>
              <a:rPr lang="fr-FR" dirty="0">
                <a:solidFill>
                  <a:srgbClr val="7030A0"/>
                </a:solidFill>
                <a:latin typeface="Comic Sans MS" pitchFamily="66" charset="0"/>
              </a:rPr>
              <a:t>	</a:t>
            </a:r>
            <a:r>
              <a:rPr lang="fr-FR" dirty="0" smtClean="0">
                <a:solidFill>
                  <a:srgbClr val="7030A0"/>
                </a:solidFill>
                <a:latin typeface="Comic Sans MS" pitchFamily="66" charset="0"/>
              </a:rPr>
              <a:t>					 Le Livre de poche</a:t>
            </a:r>
            <a:endParaRPr lang="fr-FR" dirty="0">
              <a:solidFill>
                <a:srgbClr val="7030A0"/>
              </a:solidFill>
              <a:latin typeface="Comic Sans MS" pitchFamily="66" charset="0"/>
            </a:endParaRPr>
          </a:p>
        </p:txBody>
      </p:sp>
      <p:pic>
        <p:nvPicPr>
          <p:cNvPr id="4" name="il_fi" descr="http://www.livredepoche.com/sites/default/files/styles/cover_book_focus/public/media/imgArticle/LGFLIVREDEPOCHE/2014/9782253175957-T.jpg?itok=5eCTUer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204864"/>
            <a:ext cx="2380615" cy="3847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 4" descr="Description de l'image Lemaitre2013.png.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2996952"/>
            <a:ext cx="2096135" cy="2752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7030A0"/>
                </a:solidFill>
                <a:latin typeface="Comic Sans MS" pitchFamily="66" charset="0"/>
              </a:rPr>
              <a:t>Les livres sélectionnés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7030A0"/>
                </a:solidFill>
                <a:latin typeface="Comic Sans MS" pitchFamily="66" charset="0"/>
              </a:rPr>
              <a:t>Tonie Morrison. </a:t>
            </a:r>
            <a:r>
              <a:rPr lang="fr-FR" b="1" i="1" dirty="0" smtClean="0">
                <a:solidFill>
                  <a:srgbClr val="7030A0"/>
                </a:solidFill>
                <a:latin typeface="Comic Sans MS" pitchFamily="66" charset="0"/>
              </a:rPr>
              <a:t>Home. </a:t>
            </a:r>
            <a:r>
              <a:rPr lang="fr-FR" b="1" dirty="0" smtClean="0">
                <a:solidFill>
                  <a:srgbClr val="7030A0"/>
                </a:solidFill>
                <a:latin typeface="Comic Sans MS" pitchFamily="66" charset="0"/>
              </a:rPr>
              <a:t>10/18 </a:t>
            </a:r>
          </a:p>
          <a:p>
            <a:endParaRPr lang="fr-FR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pic>
        <p:nvPicPr>
          <p:cNvPr id="4" name="il_fi" descr="http://extranet.editis.com/it-yonixweb/IMAGES/118/P3/9782264058799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2204864"/>
            <a:ext cx="2400449" cy="394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 4" descr="http://www.lesinrocks.com/wp-content/thumbnails/uploads/2012/08/tonimorrison-tt-width-604-height-385-bgcolor-000000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2852936"/>
            <a:ext cx="3592800" cy="228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7030A0"/>
                </a:solidFill>
                <a:latin typeface="Comic Sans MS" pitchFamily="66" charset="0"/>
              </a:rPr>
              <a:t>Les livres sélectionnés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7030A0"/>
                </a:solidFill>
                <a:latin typeface="Comic Sans MS" pitchFamily="66" charset="0"/>
              </a:rPr>
              <a:t>Chantal Pelletier. </a:t>
            </a:r>
            <a:r>
              <a:rPr lang="fr-FR" i="1" dirty="0" smtClean="0">
                <a:solidFill>
                  <a:srgbClr val="7030A0"/>
                </a:solidFill>
                <a:latin typeface="Comic Sans MS" pitchFamily="66" charset="0"/>
              </a:rPr>
              <a:t>Cinq femmes chinoises</a:t>
            </a:r>
            <a:r>
              <a:rPr lang="fr-FR" dirty="0" smtClean="0">
                <a:solidFill>
                  <a:srgbClr val="7030A0"/>
                </a:solidFill>
                <a:latin typeface="Comic Sans MS" pitchFamily="66" charset="0"/>
              </a:rPr>
              <a:t>.                     						Gallimard</a:t>
            </a:r>
            <a:endParaRPr lang="fr-FR" dirty="0">
              <a:solidFill>
                <a:srgbClr val="7030A0"/>
              </a:solidFill>
              <a:latin typeface="Comic Sans MS" pitchFamily="66" charset="0"/>
            </a:endParaRPr>
          </a:p>
        </p:txBody>
      </p:sp>
      <p:pic>
        <p:nvPicPr>
          <p:cNvPr id="4" name="il_fi" descr="Afficher l'image d'origin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2996952"/>
            <a:ext cx="3277235" cy="2443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Afficher l'image d'origi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2276872"/>
            <a:ext cx="2264498" cy="379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7030A0"/>
                </a:solidFill>
                <a:latin typeface="Comic Sans MS" pitchFamily="66" charset="0"/>
              </a:rPr>
              <a:t>Les livres sélectionnés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7030A0"/>
                </a:solidFill>
                <a:latin typeface="Comic Sans MS" pitchFamily="66" charset="0"/>
              </a:rPr>
              <a:t>Jean-Christophe Rufin. </a:t>
            </a:r>
            <a:r>
              <a:rPr lang="fr-FR" i="1" dirty="0" smtClean="0">
                <a:solidFill>
                  <a:srgbClr val="7030A0"/>
                </a:solidFill>
                <a:latin typeface="Comic Sans MS" pitchFamily="66" charset="0"/>
              </a:rPr>
              <a:t>Le collier rouge</a:t>
            </a:r>
            <a:r>
              <a:rPr lang="fr-FR" dirty="0" smtClean="0">
                <a:solidFill>
                  <a:srgbClr val="7030A0"/>
                </a:solidFill>
                <a:latin typeface="Comic Sans MS" pitchFamily="66" charset="0"/>
              </a:rPr>
              <a:t>. 						Gallimard</a:t>
            </a:r>
            <a:endParaRPr lang="fr-FR" dirty="0">
              <a:solidFill>
                <a:srgbClr val="7030A0"/>
              </a:solidFill>
              <a:latin typeface="Comic Sans MS" pitchFamily="66" charset="0"/>
            </a:endParaRPr>
          </a:p>
        </p:txBody>
      </p:sp>
      <p:pic>
        <p:nvPicPr>
          <p:cNvPr id="4" name="Picture 3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276872"/>
            <a:ext cx="2367706" cy="3794400"/>
          </a:xfrm>
          <a:prstGeom prst="rect">
            <a:avLst/>
          </a:prstGeom>
          <a:noFill/>
        </p:spPr>
      </p:pic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2708920"/>
            <a:ext cx="209550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Nuances de gri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75</Words>
  <Application>Microsoft Office PowerPoint</Application>
  <PresentationFormat>Affichage à l'écran (4:3)</PresentationFormat>
  <Paragraphs>22</Paragraphs>
  <Slides>8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PRIX ATTRAP’CŒUR 2016</vt:lpstr>
      <vt:lpstr>Les lycées participants</vt:lpstr>
      <vt:lpstr>Les livres sélectionnés</vt:lpstr>
      <vt:lpstr>Les livres sélectionnés</vt:lpstr>
      <vt:lpstr>Les livres sélectionnés</vt:lpstr>
      <vt:lpstr>Les livres sélectionnés</vt:lpstr>
      <vt:lpstr>Les livres sélectionnés</vt:lpstr>
      <vt:lpstr>Les livres sélectionnés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PRIX ATTRAP’CŒUR 2016</dc:title>
  <dc:creator>Francoise</dc:creator>
  <cp:lastModifiedBy>Francoise</cp:lastModifiedBy>
  <cp:revision>6</cp:revision>
  <dcterms:created xsi:type="dcterms:W3CDTF">2016-02-02T13:23:40Z</dcterms:created>
  <dcterms:modified xsi:type="dcterms:W3CDTF">2016-02-02T14:22:22Z</dcterms:modified>
</cp:coreProperties>
</file>